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1896CCB4-EB6D-435D-BAE4-EF1ACE13484E}"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94A3F84-7D31-4734-87D3-4E0A26BED707}" type="slidenum">
              <a:rPr lang="es-CO" smtClean="0"/>
              <a:t>‹Nº›</a:t>
            </a:fld>
            <a:endParaRPr lang="es-CO"/>
          </a:p>
        </p:txBody>
      </p:sp>
    </p:spTree>
    <p:extLst>
      <p:ext uri="{BB962C8B-B14F-4D97-AF65-F5344CB8AC3E}">
        <p14:creationId xmlns:p14="http://schemas.microsoft.com/office/powerpoint/2010/main" val="405726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896CCB4-EB6D-435D-BAE4-EF1ACE13484E}"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94A3F84-7D31-4734-87D3-4E0A26BED707}" type="slidenum">
              <a:rPr lang="es-CO" smtClean="0"/>
              <a:t>‹Nº›</a:t>
            </a:fld>
            <a:endParaRPr lang="es-CO"/>
          </a:p>
        </p:txBody>
      </p:sp>
    </p:spTree>
    <p:extLst>
      <p:ext uri="{BB962C8B-B14F-4D97-AF65-F5344CB8AC3E}">
        <p14:creationId xmlns:p14="http://schemas.microsoft.com/office/powerpoint/2010/main" val="4060324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896CCB4-EB6D-435D-BAE4-EF1ACE13484E}"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94A3F84-7D31-4734-87D3-4E0A26BED707}" type="slidenum">
              <a:rPr lang="es-CO" smtClean="0"/>
              <a:t>‹Nº›</a:t>
            </a:fld>
            <a:endParaRPr lang="es-CO"/>
          </a:p>
        </p:txBody>
      </p:sp>
    </p:spTree>
    <p:extLst>
      <p:ext uri="{BB962C8B-B14F-4D97-AF65-F5344CB8AC3E}">
        <p14:creationId xmlns:p14="http://schemas.microsoft.com/office/powerpoint/2010/main" val="3088501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1896CCB4-EB6D-435D-BAE4-EF1ACE13484E}"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94A3F84-7D31-4734-87D3-4E0A26BED707}" type="slidenum">
              <a:rPr lang="es-CO" smtClean="0"/>
              <a:t>‹Nº›</a:t>
            </a:fld>
            <a:endParaRPr lang="es-CO"/>
          </a:p>
        </p:txBody>
      </p:sp>
    </p:spTree>
    <p:extLst>
      <p:ext uri="{BB962C8B-B14F-4D97-AF65-F5344CB8AC3E}">
        <p14:creationId xmlns:p14="http://schemas.microsoft.com/office/powerpoint/2010/main" val="587430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1896CCB4-EB6D-435D-BAE4-EF1ACE13484E}" type="datetimeFigureOut">
              <a:rPr lang="es-CO" smtClean="0"/>
              <a:t>22/07/2016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494A3F84-7D31-4734-87D3-4E0A26BED707}" type="slidenum">
              <a:rPr lang="es-CO" smtClean="0"/>
              <a:t>‹Nº›</a:t>
            </a:fld>
            <a:endParaRPr lang="es-CO"/>
          </a:p>
        </p:txBody>
      </p:sp>
    </p:spTree>
    <p:extLst>
      <p:ext uri="{BB962C8B-B14F-4D97-AF65-F5344CB8AC3E}">
        <p14:creationId xmlns:p14="http://schemas.microsoft.com/office/powerpoint/2010/main" val="423447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1896CCB4-EB6D-435D-BAE4-EF1ACE13484E}" type="datetimeFigureOut">
              <a:rPr lang="es-CO" smtClean="0"/>
              <a:t>22/07/2016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494A3F84-7D31-4734-87D3-4E0A26BED707}" type="slidenum">
              <a:rPr lang="es-CO" smtClean="0"/>
              <a:t>‹Nº›</a:t>
            </a:fld>
            <a:endParaRPr lang="es-CO"/>
          </a:p>
        </p:txBody>
      </p:sp>
    </p:spTree>
    <p:extLst>
      <p:ext uri="{BB962C8B-B14F-4D97-AF65-F5344CB8AC3E}">
        <p14:creationId xmlns:p14="http://schemas.microsoft.com/office/powerpoint/2010/main" val="1483844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896CCB4-EB6D-435D-BAE4-EF1ACE13484E}" type="datetimeFigureOut">
              <a:rPr lang="es-CO" smtClean="0"/>
              <a:t>22/07/2016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494A3F84-7D31-4734-87D3-4E0A26BED707}" type="slidenum">
              <a:rPr lang="es-CO" smtClean="0"/>
              <a:t>‹Nº›</a:t>
            </a:fld>
            <a:endParaRPr lang="es-CO"/>
          </a:p>
        </p:txBody>
      </p:sp>
    </p:spTree>
    <p:extLst>
      <p:ext uri="{BB962C8B-B14F-4D97-AF65-F5344CB8AC3E}">
        <p14:creationId xmlns:p14="http://schemas.microsoft.com/office/powerpoint/2010/main" val="3908579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896CCB4-EB6D-435D-BAE4-EF1ACE13484E}"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94A3F84-7D31-4734-87D3-4E0A26BED707}" type="slidenum">
              <a:rPr lang="es-CO" smtClean="0"/>
              <a:t>‹Nº›</a:t>
            </a:fld>
            <a:endParaRPr lang="es-CO"/>
          </a:p>
        </p:txBody>
      </p:sp>
    </p:spTree>
    <p:extLst>
      <p:ext uri="{BB962C8B-B14F-4D97-AF65-F5344CB8AC3E}">
        <p14:creationId xmlns:p14="http://schemas.microsoft.com/office/powerpoint/2010/main" val="36361509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896CCB4-EB6D-435D-BAE4-EF1ACE13484E}"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94A3F84-7D31-4734-87D3-4E0A26BED707}" type="slidenum">
              <a:rPr lang="es-CO" smtClean="0"/>
              <a:t>‹Nº›</a:t>
            </a:fld>
            <a:endParaRPr lang="es-CO"/>
          </a:p>
        </p:txBody>
      </p:sp>
    </p:spTree>
    <p:extLst>
      <p:ext uri="{BB962C8B-B14F-4D97-AF65-F5344CB8AC3E}">
        <p14:creationId xmlns:p14="http://schemas.microsoft.com/office/powerpoint/2010/main" val="830483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896CCB4-EB6D-435D-BAE4-EF1ACE13484E}"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94A3F84-7D31-4734-87D3-4E0A26BED707}" type="slidenum">
              <a:rPr lang="es-CO" smtClean="0"/>
              <a:t>‹Nº›</a:t>
            </a:fld>
            <a:endParaRPr lang="es-CO"/>
          </a:p>
        </p:txBody>
      </p:sp>
    </p:spTree>
    <p:extLst>
      <p:ext uri="{BB962C8B-B14F-4D97-AF65-F5344CB8AC3E}">
        <p14:creationId xmlns:p14="http://schemas.microsoft.com/office/powerpoint/2010/main" val="13574907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896CCB4-EB6D-435D-BAE4-EF1ACE13484E}"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94A3F84-7D31-4734-87D3-4E0A26BED707}" type="slidenum">
              <a:rPr lang="es-CO" smtClean="0"/>
              <a:t>‹Nº›</a:t>
            </a:fld>
            <a:endParaRPr lang="es-CO"/>
          </a:p>
        </p:txBody>
      </p:sp>
    </p:spTree>
    <p:extLst>
      <p:ext uri="{BB962C8B-B14F-4D97-AF65-F5344CB8AC3E}">
        <p14:creationId xmlns:p14="http://schemas.microsoft.com/office/powerpoint/2010/main" val="948623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96CCB4-EB6D-435D-BAE4-EF1ACE13484E}" type="datetimeFigureOut">
              <a:rPr lang="es-CO" smtClean="0"/>
              <a:t>22/07/2016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4A3F84-7D31-4734-87D3-4E0A26BED707}" type="slidenum">
              <a:rPr lang="es-CO" smtClean="0"/>
              <a:t>‹Nº›</a:t>
            </a:fld>
            <a:endParaRPr lang="es-CO"/>
          </a:p>
        </p:txBody>
      </p:sp>
    </p:spTree>
    <p:extLst>
      <p:ext uri="{BB962C8B-B14F-4D97-AF65-F5344CB8AC3E}">
        <p14:creationId xmlns:p14="http://schemas.microsoft.com/office/powerpoint/2010/main" val="14825499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410944" cy="1143000"/>
          </a:xfrm>
          <a:solidFill>
            <a:schemeClr val="bg1">
              <a:lumMod val="75000"/>
            </a:schemeClr>
          </a:solidFill>
          <a:scene3d>
            <a:camera prst="orthographicFront"/>
            <a:lightRig rig="threePt" dir="t"/>
          </a:scene3d>
          <a:sp3d>
            <a:bevelT w="165100" prst="coolSlant"/>
          </a:sp3d>
        </p:spPr>
        <p:txBody>
          <a:bodyPr>
            <a:normAutofit fontScale="90000"/>
          </a:bodyPr>
          <a:lstStyle/>
          <a:p>
            <a:r>
              <a:rPr lang="es-CO" b="1" i="1" dirty="0" smtClean="0">
                <a:effectLst>
                  <a:outerShdw blurRad="38100" dist="38100" dir="2700000" algn="tl">
                    <a:srgbClr val="000000">
                      <a:alpha val="43137"/>
                    </a:srgbClr>
                  </a:outerShdw>
                </a:effectLst>
              </a:rPr>
              <a:t>PROMESAS EN </a:t>
            </a:r>
            <a:br>
              <a:rPr lang="es-CO" b="1" i="1" dirty="0" smtClean="0">
                <a:effectLst>
                  <a:outerShdw blurRad="38100" dist="38100" dir="2700000" algn="tl">
                    <a:srgbClr val="000000">
                      <a:alpha val="43137"/>
                    </a:srgbClr>
                  </a:outerShdw>
                </a:effectLst>
              </a:rPr>
            </a:br>
            <a:r>
              <a:rPr lang="es-CO" b="1" i="1" dirty="0" smtClean="0">
                <a:effectLst>
                  <a:outerShdw blurRad="38100" dist="38100" dir="2700000" algn="tl">
                    <a:srgbClr val="000000">
                      <a:alpha val="43137"/>
                    </a:srgbClr>
                  </a:outerShdw>
                </a:effectLst>
              </a:rPr>
              <a:t>1 PEDRO</a:t>
            </a:r>
            <a:endParaRPr lang="es-CO" b="1" i="1"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457200" y="1988840"/>
            <a:ext cx="8229600" cy="4608512"/>
          </a:xfrm>
          <a:solidFill>
            <a:schemeClr val="accent3">
              <a:lumMod val="20000"/>
              <a:lumOff val="80000"/>
            </a:schemeClr>
          </a:solidFill>
          <a:effectLst>
            <a:glow rad="101600">
              <a:schemeClr val="accent2">
                <a:lumMod val="50000"/>
                <a:alpha val="60000"/>
              </a:schemeClr>
            </a:glow>
          </a:effectLst>
          <a:scene3d>
            <a:camera prst="orthographicFront"/>
            <a:lightRig rig="threePt" dir="t"/>
          </a:scene3d>
          <a:sp3d>
            <a:bevelT w="152400" h="50800" prst="softRound"/>
          </a:sp3d>
        </p:spPr>
        <p:txBody>
          <a:bodyPr>
            <a:normAutofit fontScale="62500" lnSpcReduction="20000"/>
          </a:bodyPr>
          <a:lstStyle/>
          <a:p>
            <a:pPr marL="0" indent="0" algn="ctr">
              <a:buNone/>
            </a:pPr>
            <a:r>
              <a:rPr lang="es-CO" sz="3800" b="1" u="sng" dirty="0"/>
              <a:t>1 P. </a:t>
            </a:r>
            <a:r>
              <a:rPr lang="es-CO" sz="3800" b="1" u="sng" dirty="0" smtClean="0"/>
              <a:t>1:2-9.</a:t>
            </a:r>
          </a:p>
          <a:p>
            <a:pPr marL="0" indent="0" algn="ctr">
              <a:buNone/>
            </a:pPr>
            <a:r>
              <a:rPr lang="es-CO" dirty="0" smtClean="0">
                <a:solidFill>
                  <a:srgbClr val="FF0000"/>
                </a:solidFill>
              </a:rPr>
              <a:t>Elegidos </a:t>
            </a:r>
            <a:r>
              <a:rPr lang="es-CO" dirty="0">
                <a:solidFill>
                  <a:srgbClr val="FF0000"/>
                </a:solidFill>
              </a:rPr>
              <a:t>según la presciencia de Dios Padre en santificación del Espíritu, para obedecer y ser rociados con la sangre de Jesucristo: Gracia y paz os sean multiplicadas. 3 Bendito el Dios y Padre de nuestro Señor Jesucristo, que según su grande misericordia nos hizo renacer para una esperanza viva, por la resurrección de Jesucristo de los muertos, 4 para una herencia incorruptible, incontaminada e inmarcesible, reservada en los cielos para vosotros, 5 que sois guardados por el poder de Dios mediante la fe, para alcanzar la salvación que está preparada para ser manifestada en el tiempo postrero. 6 En lo cual vosotros os alegráis, aunque ahora por un poco de tiempo, si es necesario, tengáis que ser afligidos en diversas pruebas, 7 para que sometida a prueba vuestra fe, mucho más preciosa que el oro, el cual aunque perecedero se prueba con fuego, sea hallada en alabanza, gloria y honra cuando sea manifestado Jesucristo, 8 a quien amáis sin haberle visto, en quien creyendo, aunque ahora no lo veáis, os alegráis con gozo inefable y glorioso; 9 obteniendo el fin de vuestra fe, que es la salvación de vuestras almas.</a:t>
            </a:r>
          </a:p>
          <a:p>
            <a:pPr marL="0" indent="0" algn="ctr">
              <a:buNone/>
            </a:pPr>
            <a:r>
              <a:rPr lang="es-CO" sz="3800" b="1" u="sng" dirty="0"/>
              <a:t>Promesa de Esperanza.</a:t>
            </a:r>
          </a:p>
          <a:p>
            <a:endParaRPr lang="es-CO"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116632"/>
            <a:ext cx="2592288" cy="161925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8362428"/>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3">
              <a:lumMod val="20000"/>
              <a:lumOff val="80000"/>
            </a:schemeClr>
          </a:solidFill>
          <a:effectLst>
            <a:glow rad="101600">
              <a:schemeClr val="tx1">
                <a:alpha val="60000"/>
              </a:schemeClr>
            </a:glow>
          </a:effectLst>
          <a:scene3d>
            <a:camera prst="orthographicFront"/>
            <a:lightRig rig="threePt" dir="t"/>
          </a:scene3d>
          <a:sp3d>
            <a:bevelT w="152400" h="50800" prst="softRound"/>
          </a:sp3d>
        </p:spPr>
        <p:txBody>
          <a:bodyPr>
            <a:normAutofit fontScale="62500" lnSpcReduction="20000"/>
          </a:bodyPr>
          <a:lstStyle/>
          <a:p>
            <a:pPr marL="0" indent="0" algn="ctr">
              <a:buNone/>
            </a:pPr>
            <a:r>
              <a:rPr lang="es-CO" b="1" u="sng" dirty="0"/>
              <a:t>1 P. </a:t>
            </a:r>
            <a:r>
              <a:rPr lang="es-CO" b="1" u="sng" dirty="0" smtClean="0"/>
              <a:t>1:13-16.</a:t>
            </a:r>
          </a:p>
          <a:p>
            <a:pPr marL="0" indent="0" algn="ctr">
              <a:buNone/>
            </a:pPr>
            <a:r>
              <a:rPr lang="es-CO" dirty="0" smtClean="0"/>
              <a:t>Por </a:t>
            </a:r>
            <a:r>
              <a:rPr lang="es-CO" dirty="0"/>
              <a:t>tanto, ceñid los lomos de vuestro entendimiento, sed sobrios, y esperad por completo en la gracia que se os traerá cuando Jesucristo sea manifestado; 14 como hijos obedientes, no os conforméis a los deseos que antes teníais estando en vuestra ignorancia; 15 sino, como aquel que os llamó es santo, sed también vosotros santos en toda vuestra manera de vivir;16 porque escrito está: Sed santos, porque yo soy santo.</a:t>
            </a:r>
          </a:p>
          <a:p>
            <a:pPr marL="0" indent="0">
              <a:buNone/>
            </a:pPr>
            <a:endParaRPr lang="es-CO" dirty="0"/>
          </a:p>
          <a:p>
            <a:pPr marL="0" indent="0" algn="ctr">
              <a:buNone/>
            </a:pPr>
            <a:endParaRPr lang="es-CO" b="1" u="sng" dirty="0" smtClean="0"/>
          </a:p>
          <a:p>
            <a:pPr marL="0" indent="0" algn="ctr">
              <a:buNone/>
            </a:pPr>
            <a:r>
              <a:rPr lang="es-CO" b="1" u="sng" dirty="0" smtClean="0"/>
              <a:t>1 </a:t>
            </a:r>
            <a:r>
              <a:rPr lang="es-CO" b="1" u="sng" dirty="0"/>
              <a:t>P. </a:t>
            </a:r>
            <a:r>
              <a:rPr lang="es-CO" b="1" u="sng" dirty="0" smtClean="0"/>
              <a:t>1:18-20.</a:t>
            </a:r>
            <a:r>
              <a:rPr lang="es-CO" dirty="0" smtClean="0"/>
              <a:t> </a:t>
            </a:r>
          </a:p>
          <a:p>
            <a:pPr marL="0" indent="0" algn="ctr">
              <a:buNone/>
            </a:pPr>
            <a:r>
              <a:rPr lang="es-CO" b="1" dirty="0" smtClean="0">
                <a:solidFill>
                  <a:srgbClr val="FF0000"/>
                </a:solidFill>
              </a:rPr>
              <a:t>Sabiendo que fuisteis rescatados de vuestra vana manera de vivir, la cual recibisteis de vuestros padres, no con cosas corruptibles, como oro o plata, 19 sino con la sangre preciosa de Cristo, como de un cordero sin mancha y sin contaminación, 20 ya destinado desde antes de la fundación del mundo, pero manifestado en los postreros tiempos por amor de vosotros.</a:t>
            </a:r>
            <a:endParaRPr lang="es-CO" b="1" dirty="0">
              <a:solidFill>
                <a:srgbClr val="FF0000"/>
              </a:solidFill>
            </a:endParaRPr>
          </a:p>
          <a:p>
            <a:pPr marL="0" indent="0">
              <a:buNone/>
            </a:pPr>
            <a:endParaRPr lang="es-CO" dirty="0" smtClean="0"/>
          </a:p>
          <a:p>
            <a:pPr marL="0" indent="0" algn="ctr">
              <a:buNone/>
            </a:pPr>
            <a:endParaRPr lang="es-CO" b="1" u="sng" dirty="0" smtClean="0"/>
          </a:p>
          <a:p>
            <a:pPr marL="0" indent="0" algn="ctr">
              <a:buNone/>
            </a:pPr>
            <a:r>
              <a:rPr lang="es-CO" b="1" u="sng" dirty="0" smtClean="0"/>
              <a:t>1 </a:t>
            </a:r>
            <a:r>
              <a:rPr lang="es-CO" b="1" u="sng" dirty="0"/>
              <a:t>P. </a:t>
            </a:r>
            <a:r>
              <a:rPr lang="es-CO" b="1" u="sng" dirty="0" smtClean="0"/>
              <a:t>1:23.</a:t>
            </a:r>
          </a:p>
          <a:p>
            <a:pPr marL="0" indent="0" algn="ctr">
              <a:buNone/>
            </a:pPr>
            <a:r>
              <a:rPr lang="es-CO" dirty="0" smtClean="0"/>
              <a:t>Siendo </a:t>
            </a:r>
            <a:r>
              <a:rPr lang="es-CO" dirty="0"/>
              <a:t>renacidos, no de simiente corruptible, sino de incorruptible, por la palabra de Dios que vive y permanece para siempre.</a:t>
            </a:r>
          </a:p>
        </p:txBody>
      </p:sp>
    </p:spTree>
    <p:extLst>
      <p:ext uri="{BB962C8B-B14F-4D97-AF65-F5344CB8AC3E}">
        <p14:creationId xmlns:p14="http://schemas.microsoft.com/office/powerpoint/2010/main" val="145474595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a:effectLst>
            <a:glow rad="101600">
              <a:schemeClr val="tx1">
                <a:alpha val="60000"/>
              </a:schemeClr>
            </a:glow>
          </a:effectLst>
          <a:scene3d>
            <a:camera prst="orthographicFront"/>
            <a:lightRig rig="threePt" dir="t"/>
          </a:scene3d>
          <a:sp3d>
            <a:bevelT w="101600" prst="riblet"/>
          </a:sp3d>
        </p:spPr>
        <p:txBody>
          <a:bodyPr>
            <a:normAutofit fontScale="62500" lnSpcReduction="20000"/>
          </a:bodyPr>
          <a:lstStyle/>
          <a:p>
            <a:pPr marL="0" indent="0" algn="ctr">
              <a:buNone/>
            </a:pPr>
            <a:endParaRPr lang="es-CO" b="1" u="sng" dirty="0" smtClean="0"/>
          </a:p>
          <a:p>
            <a:pPr marL="0" indent="0" algn="ctr">
              <a:buNone/>
            </a:pPr>
            <a:r>
              <a:rPr lang="es-CO" b="1" u="sng" dirty="0" smtClean="0"/>
              <a:t>1 </a:t>
            </a:r>
            <a:r>
              <a:rPr lang="es-CO" b="1" u="sng" dirty="0"/>
              <a:t>P. </a:t>
            </a:r>
            <a:r>
              <a:rPr lang="es-CO" b="1" u="sng" dirty="0" smtClean="0"/>
              <a:t>1:25.</a:t>
            </a:r>
          </a:p>
          <a:p>
            <a:pPr marL="0" indent="0" algn="ctr">
              <a:buNone/>
            </a:pPr>
            <a:r>
              <a:rPr lang="es-CO" dirty="0" smtClean="0"/>
              <a:t>Mas </a:t>
            </a:r>
            <a:r>
              <a:rPr lang="es-CO" dirty="0"/>
              <a:t>la palabra del Señor permanece para siempre. Y esta es la palabra que por el evangelio os ha sido anunciada.</a:t>
            </a:r>
          </a:p>
          <a:p>
            <a:pPr marL="0" indent="0">
              <a:buNone/>
            </a:pPr>
            <a:endParaRPr lang="es-CO" dirty="0" smtClean="0"/>
          </a:p>
          <a:p>
            <a:pPr marL="0" indent="0" algn="ctr">
              <a:buNone/>
            </a:pPr>
            <a:r>
              <a:rPr lang="es-CO" b="1" u="sng" dirty="0" smtClean="0"/>
              <a:t>1 </a:t>
            </a:r>
            <a:r>
              <a:rPr lang="es-CO" b="1" u="sng" dirty="0"/>
              <a:t>P. </a:t>
            </a:r>
            <a:r>
              <a:rPr lang="es-CO" b="1" u="sng" dirty="0" smtClean="0"/>
              <a:t>2:2.</a:t>
            </a:r>
          </a:p>
          <a:p>
            <a:pPr marL="0" indent="0" algn="ctr">
              <a:buNone/>
            </a:pPr>
            <a:r>
              <a:rPr lang="es-CO" b="1" dirty="0" smtClean="0">
                <a:solidFill>
                  <a:srgbClr val="FF0000"/>
                </a:solidFill>
              </a:rPr>
              <a:t>Desead</a:t>
            </a:r>
            <a:r>
              <a:rPr lang="es-CO" b="1" dirty="0">
                <a:solidFill>
                  <a:srgbClr val="FF0000"/>
                </a:solidFill>
              </a:rPr>
              <a:t>, como niños recién nacidos, la leche espiritual no adulterada, para que por ella crezcáis para salvación</a:t>
            </a:r>
            <a:r>
              <a:rPr lang="es-CO" b="1" dirty="0" smtClean="0">
                <a:solidFill>
                  <a:srgbClr val="FF0000"/>
                </a:solidFill>
              </a:rPr>
              <a:t>.</a:t>
            </a:r>
            <a:endParaRPr lang="es-CO" b="1" dirty="0">
              <a:solidFill>
                <a:srgbClr val="FF0000"/>
              </a:solidFill>
            </a:endParaRPr>
          </a:p>
          <a:p>
            <a:pPr marL="0" indent="0">
              <a:buNone/>
            </a:pPr>
            <a:endParaRPr lang="es-CO" dirty="0" smtClean="0"/>
          </a:p>
          <a:p>
            <a:pPr marL="0" indent="0" algn="ctr">
              <a:buNone/>
            </a:pPr>
            <a:r>
              <a:rPr lang="es-CO" b="1" u="sng" dirty="0" smtClean="0"/>
              <a:t>1 </a:t>
            </a:r>
            <a:r>
              <a:rPr lang="es-CO" b="1" u="sng" dirty="0"/>
              <a:t>P. </a:t>
            </a:r>
            <a:r>
              <a:rPr lang="es-CO" b="1" u="sng" dirty="0" smtClean="0"/>
              <a:t>2:5-6.</a:t>
            </a:r>
          </a:p>
          <a:p>
            <a:pPr marL="0" indent="0" algn="ctr">
              <a:buNone/>
            </a:pPr>
            <a:r>
              <a:rPr lang="es-CO" b="1" dirty="0" smtClean="0">
                <a:solidFill>
                  <a:srgbClr val="FF0000"/>
                </a:solidFill>
              </a:rPr>
              <a:t>Vosotros </a:t>
            </a:r>
            <a:r>
              <a:rPr lang="es-CO" b="1" dirty="0">
                <a:solidFill>
                  <a:srgbClr val="FF0000"/>
                </a:solidFill>
              </a:rPr>
              <a:t>también, como piedras vivas, sed edificados como casa espiritual y sacerdocio santo, para ofrecer sacrificios espirituales aceptables a Dios por medio de Jesucristo. 6 Por lo cual también contiene la Escritura: He aquí, pongo en Sion la principal piedra del ángulo, escogida, preciosa; Y el que creyere en él, no será avergonzado</a:t>
            </a:r>
            <a:r>
              <a:rPr lang="es-CO" b="1" dirty="0" smtClean="0">
                <a:solidFill>
                  <a:srgbClr val="FF0000"/>
                </a:solidFill>
              </a:rPr>
              <a:t>.</a:t>
            </a:r>
            <a:endParaRPr lang="es-CO" b="1" dirty="0">
              <a:solidFill>
                <a:srgbClr val="FF0000"/>
              </a:solidFill>
            </a:endParaRPr>
          </a:p>
          <a:p>
            <a:pPr marL="0" indent="0">
              <a:buNone/>
            </a:pPr>
            <a:endParaRPr lang="es-CO" dirty="0" smtClean="0"/>
          </a:p>
          <a:p>
            <a:pPr marL="0" indent="0" algn="ctr">
              <a:buNone/>
            </a:pPr>
            <a:r>
              <a:rPr lang="es-CO" b="1" u="sng" dirty="0" smtClean="0"/>
              <a:t>1 </a:t>
            </a:r>
            <a:r>
              <a:rPr lang="es-CO" b="1" u="sng" dirty="0"/>
              <a:t>P. </a:t>
            </a:r>
            <a:r>
              <a:rPr lang="es-CO" b="1" u="sng" dirty="0" smtClean="0"/>
              <a:t>2:9.</a:t>
            </a:r>
          </a:p>
          <a:p>
            <a:pPr marL="0" indent="0" algn="ctr">
              <a:buNone/>
            </a:pPr>
            <a:r>
              <a:rPr lang="es-CO" dirty="0" smtClean="0"/>
              <a:t>Mas </a:t>
            </a:r>
            <a:r>
              <a:rPr lang="es-CO" dirty="0"/>
              <a:t>vosotros sois linaje escogido, real sacerdocio, nación santa, pueblo adquirido por Dios, para que anunciéis las virtudes de aquel que os llamó de las tinieblas a su luz admirable.</a:t>
            </a:r>
          </a:p>
          <a:p>
            <a:endParaRPr lang="es-CO" dirty="0"/>
          </a:p>
        </p:txBody>
      </p:sp>
    </p:spTree>
    <p:extLst>
      <p:ext uri="{BB962C8B-B14F-4D97-AF65-F5344CB8AC3E}">
        <p14:creationId xmlns:p14="http://schemas.microsoft.com/office/powerpoint/2010/main" val="270878295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3">
              <a:lumMod val="20000"/>
              <a:lumOff val="80000"/>
            </a:schemeClr>
          </a:solidFill>
          <a:effectLst>
            <a:glow rad="101600">
              <a:schemeClr val="tx1">
                <a:lumMod val="95000"/>
                <a:lumOff val="5000"/>
                <a:alpha val="60000"/>
              </a:schemeClr>
            </a:glow>
          </a:effectLst>
          <a:scene3d>
            <a:camera prst="orthographicFront"/>
            <a:lightRig rig="threePt" dir="t"/>
          </a:scene3d>
          <a:sp3d>
            <a:bevelT prst="slope"/>
          </a:sp3d>
        </p:spPr>
        <p:txBody>
          <a:bodyPr>
            <a:normAutofit fontScale="70000" lnSpcReduction="20000"/>
          </a:bodyPr>
          <a:lstStyle/>
          <a:p>
            <a:pPr marL="0" indent="0" algn="ctr">
              <a:buNone/>
            </a:pPr>
            <a:r>
              <a:rPr lang="es-CO" sz="3400" b="1" u="sng" dirty="0"/>
              <a:t>1 P. </a:t>
            </a:r>
            <a:r>
              <a:rPr lang="es-CO" sz="3400" b="1" u="sng" dirty="0" smtClean="0"/>
              <a:t>2:24-25.</a:t>
            </a:r>
            <a:endParaRPr lang="es-CO" b="1" u="sng" dirty="0" smtClean="0"/>
          </a:p>
          <a:p>
            <a:pPr marL="0" indent="0" algn="ctr">
              <a:buNone/>
            </a:pPr>
            <a:r>
              <a:rPr lang="es-CO" dirty="0" smtClean="0"/>
              <a:t>Quien </a:t>
            </a:r>
            <a:r>
              <a:rPr lang="es-CO" dirty="0"/>
              <a:t>llevó él mismo nuestros pecados en su cuerpo sobre el madero, para que nosotros, estando muertos a los pecados, vivamos a la justicia; y por cuya herida fuisteis sanados. 25 Porque vosotros erais como ovejas descarriadas, pero ahora habéis vuelto al Pastor y Obispo de vuestras almas</a:t>
            </a:r>
            <a:r>
              <a:rPr lang="es-CO" dirty="0" smtClean="0"/>
              <a:t>.</a:t>
            </a:r>
            <a:endParaRPr lang="es-CO" dirty="0"/>
          </a:p>
          <a:p>
            <a:endParaRPr lang="es-CO" sz="3400" b="1" u="sng" dirty="0"/>
          </a:p>
          <a:p>
            <a:pPr marL="0" indent="0" algn="ctr">
              <a:buNone/>
            </a:pPr>
            <a:endParaRPr lang="es-CO" sz="3400" b="1" u="sng" dirty="0" smtClean="0"/>
          </a:p>
          <a:p>
            <a:pPr marL="0" indent="0" algn="ctr">
              <a:buNone/>
            </a:pPr>
            <a:r>
              <a:rPr lang="es-CO" sz="3400" b="1" u="sng" dirty="0" smtClean="0"/>
              <a:t>1 </a:t>
            </a:r>
            <a:r>
              <a:rPr lang="es-CO" sz="3400" b="1" u="sng" dirty="0"/>
              <a:t>P. </a:t>
            </a:r>
            <a:r>
              <a:rPr lang="es-CO" sz="3400" b="1" u="sng" dirty="0" smtClean="0"/>
              <a:t>3:1.</a:t>
            </a:r>
            <a:endParaRPr lang="es-CO" b="1" u="sng" dirty="0" smtClean="0"/>
          </a:p>
          <a:p>
            <a:pPr marL="0" indent="0" algn="ctr">
              <a:buNone/>
            </a:pPr>
            <a:r>
              <a:rPr lang="es-CO" dirty="0" smtClean="0"/>
              <a:t>Asimismo </a:t>
            </a:r>
            <a:r>
              <a:rPr lang="es-CO" dirty="0"/>
              <a:t>vosotras, mujeres, estad sujetas a vuestros maridos; para que también los que no creen a la palabra, sean ganados sin palabra por la conducta de sus esposas.</a:t>
            </a:r>
          </a:p>
          <a:p>
            <a:endParaRPr lang="es-CO" dirty="0"/>
          </a:p>
          <a:p>
            <a:pPr marL="0" indent="0">
              <a:buNone/>
            </a:pPr>
            <a:endParaRPr lang="es-CO" dirty="0" smtClean="0"/>
          </a:p>
          <a:p>
            <a:pPr marL="0" indent="0" algn="ctr">
              <a:buNone/>
            </a:pPr>
            <a:r>
              <a:rPr lang="es-CO" sz="3400" b="1" u="sng" dirty="0" smtClean="0"/>
              <a:t>1 </a:t>
            </a:r>
            <a:r>
              <a:rPr lang="es-CO" sz="3400" b="1" u="sng" dirty="0"/>
              <a:t>P. </a:t>
            </a:r>
            <a:r>
              <a:rPr lang="es-CO" sz="3400" b="1" u="sng" dirty="0" smtClean="0"/>
              <a:t>3:7.</a:t>
            </a:r>
            <a:endParaRPr lang="es-CO" b="1" u="sng" dirty="0" smtClean="0"/>
          </a:p>
          <a:p>
            <a:pPr marL="0" indent="0" algn="ctr">
              <a:buNone/>
            </a:pPr>
            <a:r>
              <a:rPr lang="es-CO" dirty="0" smtClean="0"/>
              <a:t>Vosotros</a:t>
            </a:r>
            <a:r>
              <a:rPr lang="es-CO" dirty="0"/>
              <a:t>, maridos, igualmente, vivid con ellas sabiamente, dando honor a la mujer como a vaso más frágil, y como a coherederas de la gracia de la vida, para que vuestras oraciones no tengan estorbo.</a:t>
            </a:r>
          </a:p>
          <a:p>
            <a:endParaRPr lang="es-CO" dirty="0"/>
          </a:p>
          <a:p>
            <a:pPr marL="0" indent="0">
              <a:buNone/>
            </a:pPr>
            <a:endParaRPr lang="es-CO" dirty="0" smtClean="0"/>
          </a:p>
        </p:txBody>
      </p:sp>
    </p:spTree>
    <p:extLst>
      <p:ext uri="{BB962C8B-B14F-4D97-AF65-F5344CB8AC3E}">
        <p14:creationId xmlns:p14="http://schemas.microsoft.com/office/powerpoint/2010/main" val="3323705834"/>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3">
              <a:lumMod val="20000"/>
              <a:lumOff val="80000"/>
            </a:schemeClr>
          </a:solidFill>
          <a:effectLst>
            <a:glow rad="101600">
              <a:schemeClr val="tx1">
                <a:alpha val="60000"/>
              </a:schemeClr>
            </a:glow>
          </a:effectLst>
          <a:scene3d>
            <a:camera prst="orthographicFront"/>
            <a:lightRig rig="threePt" dir="t"/>
          </a:scene3d>
          <a:sp3d>
            <a:bevelT w="165100" prst="coolSlant"/>
          </a:sp3d>
        </p:spPr>
        <p:txBody>
          <a:bodyPr>
            <a:normAutofit fontScale="70000" lnSpcReduction="20000"/>
          </a:bodyPr>
          <a:lstStyle/>
          <a:p>
            <a:pPr marL="0" indent="0" algn="ctr">
              <a:buNone/>
            </a:pPr>
            <a:r>
              <a:rPr lang="es-CO" sz="3400" b="1" u="sng" dirty="0"/>
              <a:t>1 P. 3:12-14</a:t>
            </a:r>
            <a:r>
              <a:rPr lang="es-CO" dirty="0"/>
              <a:t>.</a:t>
            </a:r>
          </a:p>
          <a:p>
            <a:pPr marL="0" indent="0" algn="ctr">
              <a:buNone/>
            </a:pPr>
            <a:r>
              <a:rPr lang="es-CO" dirty="0"/>
              <a:t>Porque los ojos del Señor están sobre los justos, y sus oídos atentos a sus oraciones; Pero el rostro del Señor está contra aquellos que hacen el mal. 13 ¿Y quién es aquel que os podrá hacer daño, si vosotros seguís el bien? 14 - Mas también si alguna cosa padecéis por causa de la justicia, bienaventurados sois. Por tanto, no os amedrentéis por temor de ellos, ni os conturbéis.</a:t>
            </a:r>
          </a:p>
          <a:p>
            <a:endParaRPr lang="es-CO" dirty="0"/>
          </a:p>
          <a:p>
            <a:pPr marL="0" indent="0">
              <a:buNone/>
            </a:pPr>
            <a:endParaRPr lang="es-CO" dirty="0" smtClean="0"/>
          </a:p>
          <a:p>
            <a:pPr marL="0" indent="0" algn="ctr">
              <a:buNone/>
            </a:pPr>
            <a:r>
              <a:rPr lang="es-CO" sz="3400" b="1" u="sng" dirty="0" smtClean="0"/>
              <a:t>1 </a:t>
            </a:r>
            <a:r>
              <a:rPr lang="es-CO" sz="3400" b="1" u="sng" dirty="0"/>
              <a:t>P. </a:t>
            </a:r>
            <a:r>
              <a:rPr lang="es-CO" sz="3400" b="1" u="sng" dirty="0" smtClean="0"/>
              <a:t>3:16.</a:t>
            </a:r>
          </a:p>
          <a:p>
            <a:pPr marL="0" indent="0" algn="ctr">
              <a:buNone/>
            </a:pPr>
            <a:r>
              <a:rPr lang="es-CO" b="1" dirty="0" smtClean="0">
                <a:solidFill>
                  <a:srgbClr val="FF0000"/>
                </a:solidFill>
              </a:rPr>
              <a:t>Teniendo </a:t>
            </a:r>
            <a:r>
              <a:rPr lang="es-CO" b="1" dirty="0">
                <a:solidFill>
                  <a:srgbClr val="FF0000"/>
                </a:solidFill>
              </a:rPr>
              <a:t>buena conciencia, para que en lo que murmuran de vosotros como de malhechores, sean avergonzados los que calumnian vuestra buena conducta en Cristo.</a:t>
            </a:r>
          </a:p>
          <a:p>
            <a:endParaRPr lang="es-CO" dirty="0"/>
          </a:p>
          <a:p>
            <a:pPr marL="0" indent="0">
              <a:buNone/>
            </a:pPr>
            <a:endParaRPr lang="es-CO" dirty="0" smtClean="0"/>
          </a:p>
          <a:p>
            <a:pPr marL="0" indent="0" algn="ctr">
              <a:buNone/>
            </a:pPr>
            <a:r>
              <a:rPr lang="es-CO" sz="3400" b="1" u="sng" dirty="0" smtClean="0"/>
              <a:t>1 </a:t>
            </a:r>
            <a:r>
              <a:rPr lang="es-CO" sz="3400" b="1" u="sng" dirty="0"/>
              <a:t>P. </a:t>
            </a:r>
            <a:r>
              <a:rPr lang="es-CO" sz="3400" b="1" u="sng" dirty="0" smtClean="0"/>
              <a:t>3:18</a:t>
            </a:r>
            <a:r>
              <a:rPr lang="es-CO" dirty="0" smtClean="0"/>
              <a:t>.</a:t>
            </a:r>
          </a:p>
          <a:p>
            <a:pPr marL="0" indent="0" algn="ctr">
              <a:buNone/>
            </a:pPr>
            <a:r>
              <a:rPr lang="es-CO" dirty="0" smtClean="0"/>
              <a:t> </a:t>
            </a:r>
            <a:r>
              <a:rPr lang="es-CO" dirty="0"/>
              <a:t>Porque también Cristo padeció una sola vez por los pecados, el justo por los injustos, para llevarnos a Dios, siendo a la verdad muerto en la carne, pero vivificado en espíritu.</a:t>
            </a:r>
          </a:p>
          <a:p>
            <a:endParaRPr lang="es-CO" dirty="0"/>
          </a:p>
          <a:p>
            <a:endParaRPr lang="es-CO" dirty="0"/>
          </a:p>
          <a:p>
            <a:endParaRPr lang="es-CO" dirty="0"/>
          </a:p>
          <a:p>
            <a:endParaRPr lang="es-CO" dirty="0"/>
          </a:p>
        </p:txBody>
      </p:sp>
    </p:spTree>
    <p:extLst>
      <p:ext uri="{BB962C8B-B14F-4D97-AF65-F5344CB8AC3E}">
        <p14:creationId xmlns:p14="http://schemas.microsoft.com/office/powerpoint/2010/main" val="133360016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3">
              <a:lumMod val="20000"/>
              <a:lumOff val="80000"/>
            </a:schemeClr>
          </a:solidFill>
          <a:effectLst>
            <a:glow rad="101600">
              <a:schemeClr val="tx1">
                <a:alpha val="60000"/>
              </a:schemeClr>
            </a:glow>
          </a:effectLst>
          <a:scene3d>
            <a:camera prst="orthographicFront"/>
            <a:lightRig rig="threePt" dir="t"/>
          </a:scene3d>
          <a:sp3d>
            <a:bevelT w="165100" prst="coolSlant"/>
          </a:sp3d>
        </p:spPr>
        <p:txBody>
          <a:bodyPr>
            <a:normAutofit fontScale="62500" lnSpcReduction="20000"/>
          </a:bodyPr>
          <a:lstStyle/>
          <a:p>
            <a:pPr marL="0" indent="0" algn="ctr">
              <a:buNone/>
            </a:pPr>
            <a:r>
              <a:rPr lang="es-CO" sz="3600" b="1" u="sng" dirty="0" smtClean="0"/>
              <a:t>1 </a:t>
            </a:r>
            <a:r>
              <a:rPr lang="es-CO" sz="3600" b="1" u="sng" dirty="0"/>
              <a:t>P. </a:t>
            </a:r>
            <a:r>
              <a:rPr lang="es-CO" sz="3600" b="1" u="sng" dirty="0" smtClean="0"/>
              <a:t>4:13-14.</a:t>
            </a:r>
            <a:endParaRPr lang="es-CO" b="1" u="sng" dirty="0" smtClean="0"/>
          </a:p>
          <a:p>
            <a:pPr marL="0" indent="0" algn="ctr">
              <a:buNone/>
            </a:pPr>
            <a:r>
              <a:rPr lang="es-CO" dirty="0" smtClean="0"/>
              <a:t>Sino </a:t>
            </a:r>
            <a:r>
              <a:rPr lang="es-CO" dirty="0"/>
              <a:t>gozaos por cuanto sois participantes de los padecimientos de Cristo, para que también en la revelación de su gloria os gocéis con gran alegría. 14 Si sois vituperados por el nombre de Cristo, sois bienaventurados, porque el glorioso Espíritu de Dios reposa sobre vosotros. Ciertamente, de parte de ellos, él es blasfemado, pero por vosotros es </a:t>
            </a:r>
            <a:r>
              <a:rPr lang="es-CO" dirty="0" smtClean="0"/>
              <a:t>glorificado. </a:t>
            </a:r>
            <a:r>
              <a:rPr lang="es-CO" sz="3600" b="1" u="sng" dirty="0" smtClean="0"/>
              <a:t>Promesa </a:t>
            </a:r>
            <a:r>
              <a:rPr lang="es-CO" sz="3600" b="1" u="sng" dirty="0"/>
              <a:t>de Gloria.</a:t>
            </a:r>
          </a:p>
          <a:p>
            <a:endParaRPr lang="es-CO" dirty="0"/>
          </a:p>
          <a:p>
            <a:endParaRPr lang="es-CO" dirty="0"/>
          </a:p>
          <a:p>
            <a:pPr marL="0" indent="0" algn="ctr">
              <a:buNone/>
            </a:pPr>
            <a:r>
              <a:rPr lang="es-CO" sz="3800" b="1" u="sng" dirty="0" smtClean="0"/>
              <a:t>1 </a:t>
            </a:r>
            <a:r>
              <a:rPr lang="es-CO" sz="3800" b="1" u="sng" dirty="0"/>
              <a:t>P. </a:t>
            </a:r>
            <a:r>
              <a:rPr lang="es-CO" sz="3800" b="1" u="sng" dirty="0" smtClean="0"/>
              <a:t>5:4-10.</a:t>
            </a:r>
            <a:endParaRPr lang="es-CO" b="1" u="sng" dirty="0" smtClean="0"/>
          </a:p>
          <a:p>
            <a:pPr marL="0" indent="0" algn="ctr">
              <a:buNone/>
            </a:pPr>
            <a:r>
              <a:rPr lang="es-CO" dirty="0" smtClean="0">
                <a:solidFill>
                  <a:srgbClr val="FF0000"/>
                </a:solidFill>
              </a:rPr>
              <a:t>Y </a:t>
            </a:r>
            <a:r>
              <a:rPr lang="es-CO" dirty="0">
                <a:solidFill>
                  <a:srgbClr val="FF0000"/>
                </a:solidFill>
              </a:rPr>
              <a:t>cuando aparezca el Príncipe de los pastores, vosotros recibiréis la corona incorruptible de gloria. 5 Igualmente, jóvenes, estad sujetos a los ancianos; y todos, sumisos unos a otros, revestíos de humildad; porque: Dios resiste a los soberbios, y da gracia a los humildes. 6 Humillaos, pues, bajo la poderosa mano de Dios, para que él os exalte cuando fuere tiempo; 7 echando toda vuestra ansiedad sobre él, porque él tiene cuidado de vosotros. 8 Sed sobrios, y velad; porque vuestro adversario el diablo, como león rugiente, anda alrededor buscando a quien devorar; 9 al cual resistid firmes en la fe, sabiendo que los mismos padecimientos se van cumpliendo en vuestros hermanos en todo el mundo. 10 Mas el Dios de toda gracia, que nos llamó a su gloria eterna en Jesucristo, después que hayáis padecido un poco de tiempo, él mismo os perfeccione, afirme, fortalezca y establezca.</a:t>
            </a:r>
          </a:p>
          <a:p>
            <a:pPr marL="0" indent="0" algn="ctr">
              <a:buNone/>
            </a:pPr>
            <a:r>
              <a:rPr lang="es-CO" b="1" u="sng" dirty="0"/>
              <a:t>Promesa en el Afán, de Descanso, de Fortaleza y de Ensalzamiento</a:t>
            </a:r>
          </a:p>
          <a:p>
            <a:endParaRPr lang="es-CO" dirty="0"/>
          </a:p>
        </p:txBody>
      </p:sp>
    </p:spTree>
    <p:extLst>
      <p:ext uri="{BB962C8B-B14F-4D97-AF65-F5344CB8AC3E}">
        <p14:creationId xmlns:p14="http://schemas.microsoft.com/office/powerpoint/2010/main" val="18699870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1155</Words>
  <Application>Microsoft Office PowerPoint</Application>
  <PresentationFormat>Presentación en pantalla (4:3)</PresentationFormat>
  <Paragraphs>55</Paragraphs>
  <Slides>6</Slides>
  <Notes>0</Notes>
  <HiddenSlides>0</HiddenSlides>
  <MMClips>0</MMClips>
  <ScaleCrop>false</ScaleCrop>
  <HeadingPairs>
    <vt:vector size="4" baseType="variant">
      <vt:variant>
        <vt:lpstr>Tema</vt:lpstr>
      </vt:variant>
      <vt:variant>
        <vt:i4>1</vt:i4>
      </vt:variant>
      <vt:variant>
        <vt:lpstr>Títulos de diapositiva</vt:lpstr>
      </vt:variant>
      <vt:variant>
        <vt:i4>6</vt:i4>
      </vt:variant>
    </vt:vector>
  </HeadingPairs>
  <TitlesOfParts>
    <vt:vector size="7" baseType="lpstr">
      <vt:lpstr>Tema de Office</vt:lpstr>
      <vt:lpstr>PROMESAS EN  1 PEDRO</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PROMESAS EN  1 PEDRO</dc:title>
  <dc:creator>TEMAS DE FE</dc:creator>
  <cp:lastModifiedBy>TEMAS DE FE</cp:lastModifiedBy>
  <cp:revision>4</cp:revision>
  <dcterms:created xsi:type="dcterms:W3CDTF">2016-07-22T12:43:04Z</dcterms:created>
  <dcterms:modified xsi:type="dcterms:W3CDTF">2016-07-22T13:42:13Z</dcterms:modified>
</cp:coreProperties>
</file>